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4" r:id="rId4"/>
    <p:sldId id="258" r:id="rId5"/>
    <p:sldId id="265" r:id="rId6"/>
    <p:sldId id="276" r:id="rId7"/>
    <p:sldId id="266" r:id="rId8"/>
    <p:sldId id="267" r:id="rId9"/>
    <p:sldId id="268" r:id="rId10"/>
    <p:sldId id="270" r:id="rId11"/>
    <p:sldId id="269" r:id="rId12"/>
    <p:sldId id="271" r:id="rId13"/>
    <p:sldId id="261" r:id="rId14"/>
    <p:sldId id="278" r:id="rId15"/>
    <p:sldId id="277" r:id="rId16"/>
    <p:sldId id="263" r:id="rId17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029"/>
    <a:srgbClr val="5C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03517D-1523-43E8-8840-14BAB3983BE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DE1D6D-95DE-48D4-BDE0-1B62B1C2A81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143" y="598715"/>
            <a:ext cx="10421982" cy="167639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r>
              <a:rPr lang="ru-RU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обучение. </a:t>
            </a:r>
            <a:br>
              <a:rPr lang="ru-RU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обучения</a:t>
            </a:r>
            <a:br>
              <a:rPr lang="ru-RU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(методические рекомендации)</a:t>
            </a: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marL="45720" indent="0">
              <a:buNone/>
            </a:pPr>
            <a:endParaRPr lang="ru-RU" sz="3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707087" y="5127171"/>
            <a:ext cx="3940628" cy="83820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Чепенко Людмила Алексеевна, методист</a:t>
            </a:r>
          </a:p>
          <a:p>
            <a:pPr marL="45720" indent="0" algn="ctr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2020/2021 учебный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1429"/>
            <a:ext cx="5301343" cy="31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78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633" y="1273629"/>
            <a:ext cx="9728692" cy="3679371"/>
          </a:xfrm>
        </p:spPr>
        <p:txBody>
          <a:bodyPr>
            <a:noAutofit/>
          </a:bodyPr>
          <a:lstStyle/>
          <a:p>
            <a:pPr algn="just"/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b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ru-RU" sz="24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Для контроля и оценки результатов обучения рекомендуется произвести отбор/изменение форм контроля освоения программы учащимися и разработать для каждого учебного занятия контрольные задания, тестовые материалы с учетом учебно-методического комплекса программы.</a:t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9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70115"/>
            <a:ext cx="9503228" cy="1066800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педагогом образовательного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56" y="1763486"/>
            <a:ext cx="10069287" cy="45175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Образовательный процесс следует организовать в соответствии с расписанием, утвержденным локальным актом Учреждения.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Занятие с применением дистанционных образовательных технологий и электронного обучения может включать: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разработанные педагогом презентации с текстовым комментарием;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-занятия,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видеолекции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оnline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-консультации;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фрагменты и материалы доступных образовательных интернет - ресурсов;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инструкции по выполнению практических заданий;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дидактические материалы/ технологические карты;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тестовые задания;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контрольные задания;</a:t>
            </a:r>
          </a:p>
          <a:p>
            <a:pPr marL="45720" lv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и др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23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994" y="300446"/>
            <a:ext cx="10485120" cy="1327214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 посещения занятий 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освоения учебного материала учащимися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057" y="1763487"/>
            <a:ext cx="10284822" cy="483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Для контроля и оценки результатов обучения, подтверждения факта проведения занятия рекомендуется использовать следующие способы дистанционного взаимодействия: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регистрация учащихся на электронном ресурсе (при возможности); 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размещение учебного материала в сети Интернет;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выполнение учащимися контрольных или тестовых заданий, предъявленных педагогу в электронном виде;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выполнение учащимися небольших по объему творческих, проектных заданий, в том числе предполагающих коллективные формы взаимодействия через ресурсы сети Интернет, предъявленных педагогу дистанционно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594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9829" y="849086"/>
            <a:ext cx="10156371" cy="762000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действий педагогических  работников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реализации  общеобразовательных программ с применением электронного обучения и дистанционных образовательных технологий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18458" y="1621970"/>
            <a:ext cx="10918372" cy="4310743"/>
          </a:xfrm>
        </p:spPr>
        <p:txBody>
          <a:bodyPr>
            <a:no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8686" y="1654629"/>
            <a:ext cx="10199914" cy="430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383838"/>
              </a:solidFill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1. Изучить локальный акт (приказ, положение) об организации образовательного процесса с применением электронного обучения и дистанционных образовательных технологий, в котором определён, в том числе порядок оказания учебно-методической помощи учащимся (индивидуальных консультаций) и проведения текущего контроля и итогового контроля по реализуемой программе.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2. Проинформировать учащихся и их родителей о реализации дополнительной общеобразовательной программы либо ее части(ей) (модуля, раздела) с применением электронного обучения и дистанционных образовательных технологий, в том числе ознакомить с расписанием занятий, графиком проведения текущего контроля и итогового контроля по программе либо ее части(ей), консультаций.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3. Обеспечить учёт результатов образовательного процесса в электронной форме.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660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885" y="119743"/>
            <a:ext cx="1024345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РЕКОМЕНДУЕТСЯ: </a:t>
            </a:r>
          </a:p>
          <a:p>
            <a:pPr marL="27432" lvl="0" algn="just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Внести изменения в структурные элементы дополнительной общеобразовательной программы, реализуемой через электронное обучение и с применением дистанционных образовательных технологий. </a:t>
            </a:r>
          </a:p>
          <a:p>
            <a:pPr marL="27432" lvl="0" algn="just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 Планировать свою педагогическую деятельность с учетом формы электронного обучения и с применением дистанционных образовательных технологий; создавать простейшие, понятные для учащихся, электронные ресурсы и задания; </a:t>
            </a:r>
          </a:p>
          <a:p>
            <a:pPr lvl="0" algn="just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изучить образовательные ресурсы для занятий (платформы, сайты, средства проведения видеоконференций, мастер-классы, веб-занятия); </a:t>
            </a:r>
          </a:p>
          <a:p>
            <a:pPr marL="342900" lvl="0" indent="-342900" algn="just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протестировать работу на платформах (попробовать на практике, подключив несколько учащихся); </a:t>
            </a:r>
          </a:p>
          <a:p>
            <a:pPr lvl="0" algn="just">
              <a:spcBef>
                <a:spcPts val="600"/>
              </a:spcBef>
              <a:buClr>
                <a:srgbClr val="F07F09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установить программу, с помощью которой вы организуете онлайн-занятие, научиться в ней работать; </a:t>
            </a:r>
          </a:p>
          <a:p>
            <a:pPr lvl="0" algn="just">
              <a:spcBef>
                <a:spcPts val="600"/>
              </a:spcBef>
              <a:buClr>
                <a:srgbClr val="F07F09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обеспечить контроль подключения учащихся, дать инструкции и разъяснения; </a:t>
            </a:r>
          </a:p>
          <a:p>
            <a:pPr lvl="0" algn="just">
              <a:spcBef>
                <a:spcPts val="600"/>
              </a:spcBef>
              <a:buClr>
                <a:srgbClr val="F07F09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спроектировать занятия на ближайшую учебную неделю, подготовить необходимые материалы,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видеолекции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задания, презентации, электронные экскурсии, онлайн-семинары, мастер-классы, дистанционные конкурсы, фестивали, выставки, веб-занятия, телеконференции. </a:t>
            </a:r>
          </a:p>
          <a:p>
            <a:pPr marL="342900" lvl="0" indent="-342900" algn="just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8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257" y="250371"/>
            <a:ext cx="96229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 algn="just">
              <a:spcBef>
                <a:spcPts val="600"/>
              </a:spcBef>
              <a:buClr>
                <a:srgbClr val="F07F09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разработать систему контроля за деятельностью учащихся и за освоением ими общеобразовательной программы: оценочные и диагностические материалы.</a:t>
            </a:r>
          </a:p>
          <a:p>
            <a:pPr marL="27432" lvl="0" algn="just">
              <a:spcBef>
                <a:spcPts val="600"/>
              </a:spcBef>
              <a:buClr>
                <a:srgbClr val="F07F09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Выражать свое отношение к работам учащихся в виде текстовых или аудио рецензий, устных онлайн-консультаций.</a:t>
            </a:r>
          </a:p>
          <a:p>
            <a:pPr marL="27432" lvl="0" algn="just">
              <a:spcBef>
                <a:spcPts val="600"/>
              </a:spcBef>
              <a:buClr>
                <a:srgbClr val="F07F09"/>
              </a:buClr>
              <a:buSzPct val="80000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Изучить образовательные ресурсы для занятий (платформы, сайты, средства проведения видеоконференций, мастер-классы, веб-занятия</a:t>
            </a:r>
            <a:r>
              <a:rPr lang="ru-RU" sz="2000" dirty="0">
                <a:solidFill>
                  <a:prstClr val="black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2767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9" y="1544716"/>
            <a:ext cx="10110651" cy="2217387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538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4857" y="620485"/>
            <a:ext cx="9144000" cy="1839685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ОРМАТИВНО - ПРАВОВЫЕ ОСНОВАНИЯ ОБРАЗОВАТЕЛЬНОГО ПРОЦЕССА</a:t>
            </a: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1" y="2743201"/>
            <a:ext cx="10271444" cy="315685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Приказ Министерства образования и науки РФ от 23.08.2017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Письмо Министерства просвещения РФ от 19.03.2020 № ГД-39/04 «О направлении методических рекомендаций» («Методические рекомендации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технологий»);</a:t>
            </a:r>
          </a:p>
        </p:txBody>
      </p:sp>
    </p:spTree>
    <p:extLst>
      <p:ext uri="{BB962C8B-B14F-4D97-AF65-F5344CB8AC3E}">
        <p14:creationId xmlns:p14="http://schemas.microsoft.com/office/powerpoint/2010/main" val="182455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771" y="620485"/>
            <a:ext cx="10733315" cy="5649685"/>
          </a:xfrm>
        </p:spPr>
        <p:txBody>
          <a:bodyPr>
            <a:noAutofit/>
          </a:bodyPr>
          <a:lstStyle/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РФ «Об образовании в Российской Федерации» № 273-ФЗ от 29.12.2012 в статье 16 «Реализация образовательных программ с применением электронного обучения и дистанционных образовательных технологий» раскрывает значения понятий «электронное обучение» и «дистанционные образовательные технологии»: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Электронное обучение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учащихся и педагогических работников.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реализуются с применением информационно-телекоммуникационных сетей при опосредованном (на расстоянии) взаимодействии учащихся и педагогов.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028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170" y="205273"/>
            <a:ext cx="10036629" cy="1675778"/>
          </a:xfrm>
        </p:spPr>
        <p:txBody>
          <a:bodyPr>
            <a:noAutofit/>
          </a:bodyPr>
          <a:lstStyle/>
          <a:p>
            <a:pPr algn="ctr"/>
            <a:br>
              <a:rPr lang="ru-RU" sz="3200" b="1" dirty="0"/>
            </a:br>
            <a:br>
              <a:rPr lang="ru-RU" sz="3200" b="1" dirty="0"/>
            </a:br>
            <a:br>
              <a:rPr lang="ru-RU" sz="3200" b="1" dirty="0"/>
            </a:br>
            <a:br>
              <a:rPr lang="ru-RU" sz="2800" b="1" dirty="0"/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ОРГАНИЗАЦИИ ОБРАЗОВАТЕЛЬНОГО ПРОЦЕССА В УСЛОВИЯХ 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ДИСТАНЦИОННОГО ОБУЧЕНИЯ</a:t>
            </a:r>
            <a:br>
              <a:rPr lang="ru-RU" sz="3200" b="1" dirty="0"/>
            </a:br>
            <a:br>
              <a:rPr lang="ru-RU" sz="3200" b="1" dirty="0"/>
            </a:br>
            <a:br>
              <a:rPr lang="ru-RU" sz="3200" b="1" dirty="0"/>
            </a:br>
            <a:br>
              <a:rPr lang="ru-RU" sz="3200" b="1" dirty="0"/>
            </a:b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71" y="2340429"/>
            <a:ext cx="10232571" cy="37882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Дистанционное обучение (ДО)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технология целенаправленного и методически организованного руководства учебно-познавательной деятельностью учащихся (независимо от уровня получаемого ими образования), проживающих на расстоянии от образовательного центра.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Применение дистанционных методов может обеспечиваться такими способами как: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обмен лекционных, практических, учебных, периодических других материалов через электронную почту или непосредственно на самом электронном ресурсе образовательного учреждения;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проведение видеоконференций;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аудиоконференций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обмен информацией через организацию форумов и чатов;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проверка знаний в форме тестирования, различных заданий, вебинаров и др.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7247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6363" y="469900"/>
            <a:ext cx="10815637" cy="1914525"/>
          </a:xfrm>
        </p:spPr>
        <p:txBody>
          <a:bodyPr>
            <a:noAutofit/>
          </a:bodyPr>
          <a:lstStyle/>
          <a:p>
            <a:pPr lvl="0" algn="ctr"/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27164" y="1157682"/>
            <a:ext cx="10434870" cy="4295382"/>
          </a:xfrm>
        </p:spPr>
        <p:txBody>
          <a:bodyPr>
            <a:normAutofit fontScale="25000" lnSpcReduction="20000"/>
          </a:bodyPr>
          <a:lstStyle/>
          <a:p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Обучение с применением электронного обучения и дистанционных образовательных технологий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занятия с использованием бесплатных информационных ресурсов, с изучением учебного материала, проверочными работами, тестами с использованием учебных пособий, рабочих тетрадей и др., определенных педагогом; занятия в домашней обстановке с обратной связью через электронную почту, чаты, социальные сети и др</a:t>
            </a:r>
            <a:r>
              <a:rPr lang="ru-RU" sz="8000" dirty="0">
                <a:solidFill>
                  <a:schemeClr val="tx1"/>
                </a:solidFill>
              </a:rPr>
              <a:t>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	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269326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796" y="478971"/>
            <a:ext cx="9798700" cy="545374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 по подготовке и реализации образовательного процесса с применением электронного обучения и дистанционных образовательных технологий</a:t>
            </a:r>
            <a:br>
              <a:rPr lang="ru-RU" sz="1600" b="1" dirty="0"/>
            </a:br>
            <a:r>
              <a:rPr lang="ru-RU" sz="1600" b="1" dirty="0"/>
              <a:t> </a:t>
            </a:r>
            <a:br>
              <a:rPr lang="ru-RU" sz="1600" b="1" dirty="0"/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организации образовательного процесса с применением дистанционных образовательных технологий следует учитывать возрастные особенности учащихся.</a:t>
            </a:r>
            <a:b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При планировании учебной деятельности с учащимися в условиях обучения с применением электронного обучения и дистанционных образовательных технологий, педагогу следует:</a:t>
            </a:r>
            <a:b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определить степень участия родителей в сопровождении учащихся;</a:t>
            </a:r>
            <a:b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-предложить такие формы работы и виды деятельности, с которыми учащийся может справиться самостоятельно.</a:t>
            </a:r>
            <a:b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	Продолжительность онлайн-занятия, а также время самостоятельной работы учащихся за компьютером, планшетом или другим электронным носителем не должно превышать 30 минут.</a:t>
            </a:r>
            <a:b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онлайн-занятия для учащихся </a:t>
            </a:r>
            <a:r>
              <a:rPr lang="ru-RU" sz="20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превышает – 30 минут</a:t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1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70" y="335560"/>
            <a:ext cx="9579429" cy="1098957"/>
          </a:xfrm>
        </p:spPr>
        <p:txBody>
          <a:bodyPr>
            <a:normAutofit fontScale="90000"/>
          </a:bodyPr>
          <a:lstStyle/>
          <a:p>
            <a:pPr lvl="1" algn="ctr"/>
            <a:br>
              <a:rPr lang="ru-RU" sz="2400" dirty="0"/>
            </a:br>
            <a:r>
              <a:rPr lang="ru-RU" sz="2400" dirty="0"/>
              <a:t> 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</a:t>
            </a:r>
            <a:b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 и учащихся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3573" y="1850571"/>
            <a:ext cx="10234769" cy="45175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При организации обучения с применением электронного обучения и дистанционных образовательных технологий педагогу следует обеспечить регулярную дистанционную связь с учащимися и родителями (законными представителями) для информирования о ходе реализации образовательной программы с использованием дистанционных образовательных технологий, электронного обучения, расписанием занятий. 	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Рекомендуется разработать и разместить в свободном доступе для родителей (законных представителей) учащихся инструкции о реализации образовательной программы с применением электронного обучения и дистанционных образовательных технологий.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При составлении инструкции/памятки следует указать: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адрес электронных ресурсов, с помощью которых организовано обучение; 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режим и расписание дистанционных занятий;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формы контроля освоения программы;</a:t>
            </a:r>
          </a:p>
          <a:p>
            <a:pPr marL="45720" lv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формы учета посещаемости;</a:t>
            </a:r>
          </a:p>
          <a:p>
            <a:pPr marL="4572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средства оперативной связи с педагогом</a:t>
            </a:r>
          </a:p>
        </p:txBody>
      </p:sp>
    </p:spTree>
    <p:extLst>
      <p:ext uri="{BB962C8B-B14F-4D97-AF65-F5344CB8AC3E}">
        <p14:creationId xmlns:p14="http://schemas.microsoft.com/office/powerpoint/2010/main" val="184330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6143" y="228601"/>
            <a:ext cx="9176656" cy="1687286"/>
          </a:xfrm>
        </p:spPr>
        <p:txBody>
          <a:bodyPr>
            <a:noAutofit/>
          </a:bodyPr>
          <a:lstStyle/>
          <a:p>
            <a:pPr lvl="0" algn="ctr"/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Корректировка календарно-тематического планирования дополнительной общеобразовательной общеразвивающей программы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142" y="2438400"/>
            <a:ext cx="9590315" cy="38165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Педагогу рекомендуется произвести отбор и определение тем и разделов дополнительной общеобразовательной программы для реализации с учетом применения электронного обучения и дистанционных образовательных технологий.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Следует внести корректировки в текущее календарно-тематическое планирование дополнительной общеобразовательной программы. Корректировки оформляются приложением.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При планировании учебной деятельности учащихся следует определить, какие разделы программы могут быть реализованы с помощью онлайн-курсов, какие из них потребуют обучения перед компьютером в строго определенное расписанием время, а какие могут осваиваться учащимися в свободном режиме.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631372"/>
            <a:ext cx="9078686" cy="1219200"/>
          </a:xfrm>
        </p:spPr>
        <p:txBody>
          <a:bodyPr>
            <a:normAutofit fontScale="90000"/>
          </a:bodyPr>
          <a:lstStyle/>
          <a:p>
            <a:pPr lvl="1"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</a:t>
            </a:r>
            <a:r>
              <a:rPr lang="ru-RU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занятий</a:t>
            </a:r>
            <a:b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1" y="1567543"/>
            <a:ext cx="10119358" cy="51859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200" dirty="0"/>
              <a:t>	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ри организации обучения с применением электронного обучения и дистанционных образовательных технологий педагог может использовать различные средства обучения, специализированные ресурсы сети «Интернет» в соответствии с целями и задачами общеобразовательной программы, её характеристиками и возрастными особенностями учащихся.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При организации обучения следует выбрать электронные образовательные ресурсы (образовательная платформа, социальная сеть, мессенджеры и т.д.).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Педагогу рекомендуется использовать знакомые технологии, основываться на том, что лучше всего знакомо ему и учащимся. Следует предложить учащимся такие формы работы и виды деятельности, с которыми они смогут справиться самостоятельно, формат заданий может быть в виде творческих и проектных работ, коллективных работ с дистанционным взаимодействием.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Для лучшей подготовки к занятию, систематизации материала, построения логической последовательности изложения информации педагогу рекомендуется спроектировать занятия на ближайший период, подготовить необходимые материалы,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видеолекции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задания, презентации, онлайн-семинары, мастер-классы и др.</a:t>
            </a:r>
          </a:p>
        </p:txBody>
      </p:sp>
    </p:spTree>
    <p:extLst>
      <p:ext uri="{BB962C8B-B14F-4D97-AF65-F5344CB8AC3E}">
        <p14:creationId xmlns:p14="http://schemas.microsoft.com/office/powerpoint/2010/main" val="183583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459</TotalTime>
  <Words>1533</Words>
  <Application>Microsoft Office PowerPoint</Application>
  <PresentationFormat>Широкоэкранный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            Дистанционное обучение.  Формы обучения (методические рекомендации)              </vt:lpstr>
      <vt:lpstr>        НОРМАТИВНО - ПРАВОВЫЕ ОСНОВАНИЯ ОБРАЗОВАТЕЛЬНОГО ПРОЦЕССА        </vt:lpstr>
      <vt:lpstr> Федеральный закон РФ «Об образовании в Российской Федерации» № 273-ФЗ от 29.12.2012 в статье 16 «Реализация образовательных программ с применением электронного обучения и дистанционных образовательных технологий» раскрывает значения понятий «электронное обучение» и «дистанционные образовательные технологии»:    Электронное обучение –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учащихся и педагогических работников.  Дистанционные образовательные технологии реализуются с применением информационно-телекоммуникационных сетей при опосредованном (на расстоянии) взаимодействии учащихся и педагогов. </vt:lpstr>
      <vt:lpstr>    ФОРМЫ ОРГАНИЗАЦИИ ОБРАЗОВАТЕЛЬНОГО ПРОЦЕССА В УСЛОВИЯХ  ДИСТАНЦИОННОГО ОБУЧЕНИЯ     </vt:lpstr>
      <vt:lpstr>         </vt:lpstr>
      <vt:lpstr>Рекомендации педагогам по подготовке и реализации образовательного процесса с применением электронного обучения и дистанционных образовательных технологий    При организации образовательного процесса с применением дистанционных образовательных технологий следует учитывать возрастные особенности учащихся.  При планировании учебной деятельности с учащимися в условиях обучения с применением электронного обучения и дистанционных образовательных технологий, педагогу следует: - определить степень участия родителей в сопровождении учащихся; -предложить такие формы работы и виды деятельности, с которыми учащийся может справиться самостоятельно.    Продолжительность онлайн-занятия, а также время самостоятельной работы учащихся за компьютером, планшетом или другим электронным носителем не должно превышать 30 минут. Продолжительность онлайн-занятия для учащихся не превышает – 30 минут </vt:lpstr>
      <vt:lpstr>  Информирование родителей  (законных представителей) и учащихся </vt:lpstr>
      <vt:lpstr>  Корректировка календарно-тематического планирования дополнительной общеобразовательной общеразвивающей программы   </vt:lpstr>
      <vt:lpstr>     Методическая подготовка занятий       </vt:lpstr>
      <vt:lpstr>Контроль    Для контроля и оценки результатов обучения рекомендуется произвести отбор/изменение форм контроля освоения программы учащимися и разработать для каждого учебного занятия контрольные задания, тестовые материалы с учетом учебно-методического комплекса программы. </vt:lpstr>
      <vt:lpstr>Реализация педагогом образовательного процесса</vt:lpstr>
      <vt:lpstr>Контроль посещения занятий  и освоения учебного материала учащимися</vt:lpstr>
      <vt:lpstr>  Алгоритм действий педагогических  работников  при реализации  общеобразовательных программ с применением электронного обучения и дистанционных образовательных технологий 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УЧРЕЖДЕНИЯХ ДОПОЛНИТЕЛЬНОГО ОБРАЗОВАНИЯ С ПРИМЕНЕНИЕМ ЭЛЕКТРОННОГО ОБУЧЕНИЯ И ДИСТАНЦИОННЫХ ОБРАЗОВАТЕЛЬНЫХ ТЕХНОЛОГИЙ</dc:title>
  <dc:creator>ЖДТ</dc:creator>
  <cp:lastModifiedBy>Наталия Полякова</cp:lastModifiedBy>
  <cp:revision>98</cp:revision>
  <cp:lastPrinted>2020-08-31T01:53:20Z</cp:lastPrinted>
  <dcterms:created xsi:type="dcterms:W3CDTF">2020-08-28T07:03:10Z</dcterms:created>
  <dcterms:modified xsi:type="dcterms:W3CDTF">2020-10-23T06:52:25Z</dcterms:modified>
</cp:coreProperties>
</file>